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</p:sldIdLst>
  <p:sldSz cx="14630400" cy="8229600"/>
  <p:notesSz cx="8229600" cy="14630400"/>
  <p:embeddedFontLst>
    <p:embeddedFont>
      <p:font typeface="Fira Sans" panose="020B0803050000020004" pitchFamily="34" charset="0"/>
      <p:bold r:id="rId14"/>
    </p:embeddedFont>
    <p:embeddedFont>
      <p:font typeface="Fira Sans" panose="020B0803050000020004" pitchFamily="34" charset="-122"/>
      <p:bold r:id="rId15"/>
    </p:embeddedFont>
    <p:embeddedFont>
      <p:font typeface="Fira Sans" panose="020B0803050000020004" pitchFamily="34" charset="-120"/>
      <p:bold r:id="rId16"/>
    </p:embeddedFont>
    <p:embeddedFont>
      <p:font typeface="Calibri" panose="020F0502020204030204" charset="0"/>
      <p:regular r:id="rId17"/>
      <p:bold r:id="rId18"/>
      <p:italic r:id="rId19"/>
      <p:boldItalic r:id="rId20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0" Type="http://schemas.openxmlformats.org/officeDocument/2006/relationships/font" Target="fonts/font7.fntdata"/><Relationship Id="rId2" Type="http://schemas.openxmlformats.org/officeDocument/2006/relationships/theme" Target="theme/theme1.xml"/><Relationship Id="rId19" Type="http://schemas.openxmlformats.org/officeDocument/2006/relationships/font" Target="fonts/font6.fntdata"/><Relationship Id="rId18" Type="http://schemas.openxmlformats.org/officeDocument/2006/relationships/font" Target="fonts/font5.fntdata"/><Relationship Id="rId17" Type="http://schemas.openxmlformats.org/officeDocument/2006/relationships/font" Target="fonts/font4.fntdata"/><Relationship Id="rId16" Type="http://schemas.openxmlformats.org/officeDocument/2006/relationships/font" Target="fonts/font3.fntdata"/><Relationship Id="rId15" Type="http://schemas.openxmlformats.org/officeDocument/2006/relationships/font" Target="fonts/font2.fntdata"/><Relationship Id="rId14" Type="http://schemas.openxmlformats.org/officeDocument/2006/relationships/font" Target="fonts/font1.fntdata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21180"/>
            <a:ext cx="7556421" cy="14175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Logistic Regression: A Comprehensive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578900"/>
            <a:ext cx="7556421" cy="217741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This presentation offers a detailed exploration of logistic regression, a fundamental statistical technique for binary classification. We will explore the underlying principles, mathematical formulations, and practical applications of this powerful tool. This presentation aims to provide you with a strong foundation for utilizing logistic regression in your own data science projects.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270040" y="6011466"/>
            <a:ext cx="1644968" cy="3968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8902" y="591860"/>
            <a:ext cx="10028277" cy="65972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Core Principles of Logistic Regression</a:t>
            </a:r>
            <a:endParaRPr lang="en-US" sz="4150" dirty="0"/>
          </a:p>
        </p:txBody>
      </p:sp>
      <p:sp>
        <p:nvSpPr>
          <p:cNvPr id="3" name="Text 1"/>
          <p:cNvSpPr/>
          <p:nvPr/>
        </p:nvSpPr>
        <p:spPr>
          <a:xfrm>
            <a:off x="738902" y="1673781"/>
            <a:ext cx="13152596" cy="67532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AD1E6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Logistic regression is designed to predict the probability of a binary outcome. Unlike linear regression, which models continuous variables, logistic regression employs the sigmoid function to constrain predictions between 0 and 1, representing probabilities.</a:t>
            </a:r>
            <a:endParaRPr lang="en-US" sz="1650" dirty="0"/>
          </a:p>
        </p:txBody>
      </p:sp>
      <p:sp>
        <p:nvSpPr>
          <p:cNvPr id="4" name="Text 2"/>
          <p:cNvSpPr/>
          <p:nvPr/>
        </p:nvSpPr>
        <p:spPr>
          <a:xfrm>
            <a:off x="738902" y="2586633"/>
            <a:ext cx="13152596" cy="101298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AD1E6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The core idea is to model the log-odds (also known as the logit function) as a linear combination of the predictor variables. This transformation allows us to apply linear modeling techniques to a binary classification problem. By exponentiating the linear combination, we get the odds, and by further transformation using the sigmoid function, we obtain the probability.</a:t>
            </a:r>
            <a:endParaRPr lang="en-US" sz="16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8902" y="3837146"/>
            <a:ext cx="1055608" cy="126682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111216" y="4048244"/>
            <a:ext cx="3034308" cy="32992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Log-Odds Transformation</a:t>
            </a:r>
            <a:endParaRPr lang="en-US" sz="2050" dirty="0"/>
          </a:p>
        </p:txBody>
      </p:sp>
      <p:sp>
        <p:nvSpPr>
          <p:cNvPr id="7" name="Text 4"/>
          <p:cNvSpPr/>
          <p:nvPr/>
        </p:nvSpPr>
        <p:spPr>
          <a:xfrm>
            <a:off x="2111216" y="4504849"/>
            <a:ext cx="11780282" cy="33766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AD1E6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Convert probabilities to log-odds.</a:t>
            </a:r>
            <a:endParaRPr lang="en-US" sz="16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902" y="5103971"/>
            <a:ext cx="1055608" cy="1266825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2111216" y="5315069"/>
            <a:ext cx="2639258" cy="32992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Linear Combination</a:t>
            </a:r>
            <a:endParaRPr lang="en-US" sz="2050" dirty="0"/>
          </a:p>
        </p:txBody>
      </p:sp>
      <p:sp>
        <p:nvSpPr>
          <p:cNvPr id="10" name="Text 6"/>
          <p:cNvSpPr/>
          <p:nvPr/>
        </p:nvSpPr>
        <p:spPr>
          <a:xfrm>
            <a:off x="2111216" y="5771674"/>
            <a:ext cx="11780282" cy="33766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AD1E6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Model log-odds as a linear function.</a:t>
            </a:r>
            <a:endParaRPr lang="en-US" sz="16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902" y="6370796"/>
            <a:ext cx="1055608" cy="1266825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2111216" y="6581894"/>
            <a:ext cx="2639258" cy="32992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Sigmoid Function</a:t>
            </a:r>
            <a:endParaRPr lang="en-US" sz="2050" dirty="0"/>
          </a:p>
        </p:txBody>
      </p:sp>
      <p:sp>
        <p:nvSpPr>
          <p:cNvPr id="13" name="Text 8"/>
          <p:cNvSpPr/>
          <p:nvPr/>
        </p:nvSpPr>
        <p:spPr>
          <a:xfrm>
            <a:off x="2111216" y="7038499"/>
            <a:ext cx="11780282" cy="33766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AD1E6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Transform linear output  to probabilities.</a:t>
            </a:r>
            <a:endParaRPr lang="en-US" sz="16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055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99703" y="560427"/>
            <a:ext cx="6113740" cy="63674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Mathematical Formulation</a:t>
            </a:r>
            <a:endParaRPr lang="en-US" sz="4000" dirty="0"/>
          </a:p>
        </p:txBody>
      </p:sp>
      <p:sp>
        <p:nvSpPr>
          <p:cNvPr id="4" name="Text 1"/>
          <p:cNvSpPr/>
          <p:nvPr/>
        </p:nvSpPr>
        <p:spPr>
          <a:xfrm>
            <a:off x="6199703" y="1502807"/>
            <a:ext cx="7717393" cy="32611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DAD1E6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The logistic regression model can be expressed mathematically as follows: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6199703" y="2058114"/>
            <a:ext cx="7717393" cy="32611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DAD1E6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p(X) = 1 / (1 + e^(-(β₀ + β₁X₁ + ... + βₚXₚ)))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6199703" y="2613422"/>
            <a:ext cx="7717393" cy="130444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DAD1E6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Where p(X) is the probability of the outcome given the predictor variables X, β₀ is the intercept, and β₁, ..., βₚ are the coefficients associated with each predictor variable. The goal of logistic regression is to estimate these coefficients using maximum likelihood estimation (MLE).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6199703" y="4147066"/>
            <a:ext cx="3756898" cy="2145030"/>
          </a:xfrm>
          <a:prstGeom prst="roundRect">
            <a:avLst>
              <a:gd name="adj" fmla="val 1425"/>
            </a:avLst>
          </a:prstGeom>
          <a:solidFill>
            <a:srgbClr val="433550"/>
          </a:solidFill>
        </p:spPr>
      </p:sp>
      <p:sp>
        <p:nvSpPr>
          <p:cNvPr id="8" name="Text 5"/>
          <p:cNvSpPr/>
          <p:nvPr/>
        </p:nvSpPr>
        <p:spPr>
          <a:xfrm>
            <a:off x="6403419" y="4350782"/>
            <a:ext cx="2547580" cy="31849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Sigmoid Function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6403419" y="4791551"/>
            <a:ext cx="3349466" cy="65222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DAD1E6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Maps any real value to a range between 0 and 1.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10160318" y="4147066"/>
            <a:ext cx="3756898" cy="2145030"/>
          </a:xfrm>
          <a:prstGeom prst="roundRect">
            <a:avLst>
              <a:gd name="adj" fmla="val 1425"/>
            </a:avLst>
          </a:prstGeom>
          <a:solidFill>
            <a:srgbClr val="433550"/>
          </a:solidFill>
        </p:spPr>
      </p:sp>
      <p:sp>
        <p:nvSpPr>
          <p:cNvPr id="11" name="Text 8"/>
          <p:cNvSpPr/>
          <p:nvPr/>
        </p:nvSpPr>
        <p:spPr>
          <a:xfrm>
            <a:off x="10364033" y="4350782"/>
            <a:ext cx="3349466" cy="63698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Maximum Likelihood Estimation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10364033" y="5110043"/>
            <a:ext cx="3349466" cy="97833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DAD1E6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Finds the coefficients that maximize the likelihood of observing the data.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6913443" y="7052707"/>
            <a:ext cx="7717393" cy="1174313"/>
          </a:xfrm>
          <a:prstGeom prst="roundRect">
            <a:avLst>
              <a:gd name="adj" fmla="val 2603"/>
            </a:avLst>
          </a:prstGeom>
          <a:solidFill>
            <a:srgbClr val="433550"/>
          </a:solidFill>
        </p:spPr>
      </p:sp>
      <p:sp>
        <p:nvSpPr>
          <p:cNvPr id="14" name="Text 11"/>
          <p:cNvSpPr/>
          <p:nvPr/>
        </p:nvSpPr>
        <p:spPr>
          <a:xfrm>
            <a:off x="6403419" y="6699528"/>
            <a:ext cx="2547580" cy="31849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Log-Likelihood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6913324" y="7279997"/>
            <a:ext cx="7309961" cy="32611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DAD1E6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The logarithm of the likelihood function, used for optimization.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61655"/>
            <a:ext cx="8221147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Model Training and Evaluation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024063"/>
            <a:ext cx="13042821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Training a logistic regression model involves finding the optimal coefficients that maximize the likelihood of the observed data. This is typically done using iterative optimization algorithms such as gradient descent or Newton-Raphson.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005018"/>
            <a:ext cx="13042821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Once the model is trained, it is crucial to evaluate its performance. Common metrics include accuracy, precision, recall, F1-score, and the area under the receiver operating characteristic (AUC-ROC) curve. The choice of metric depends on the specific problem and the relative importance of different types of errors.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575691"/>
            <a:ext cx="3258860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Optimization Algorithms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5156835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Gradient Descent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599033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Newton-Raphson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6041231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L-BFGS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4575691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Evaluation Metrics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599521" y="5156835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Accuracy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5599033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Precision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99521" y="6041231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Recall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599521" y="6483429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F1-Score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599521" y="6925628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AUC-ROC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0812" y="615077"/>
            <a:ext cx="6971228" cy="6972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Regularization Techniques</a:t>
            </a:r>
            <a:endParaRPr lang="en-US" sz="4350" dirty="0"/>
          </a:p>
        </p:txBody>
      </p:sp>
      <p:sp>
        <p:nvSpPr>
          <p:cNvPr id="3" name="Text 1"/>
          <p:cNvSpPr/>
          <p:nvPr/>
        </p:nvSpPr>
        <p:spPr>
          <a:xfrm>
            <a:off x="780812" y="1758434"/>
            <a:ext cx="13068776" cy="178474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To prevent overfitting, especially when dealing with high-dimensional data, regularization techniques can be applied to logistic regression. Two common types of regularization are L1 regularization (Lasso) and L2 regularization (Ridge). L1 regularization adds a penalty term proportional to the absolute value of the coefficients, which can lead to sparse models with fewer predictors. L2 regularization adds a penalty term proportional to the square of the coefficients, which shrinks the coefficients towards zero but does not typically result in sparse models.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80812" y="5882759"/>
            <a:ext cx="13068776" cy="30480"/>
          </a:xfrm>
          <a:prstGeom prst="roundRect">
            <a:avLst>
              <a:gd name="adj" fmla="val 109798"/>
            </a:avLst>
          </a:prstGeom>
          <a:solidFill>
            <a:srgbClr val="5C4E69"/>
          </a:solidFill>
        </p:spPr>
      </p:sp>
      <p:sp>
        <p:nvSpPr>
          <p:cNvPr id="5" name="Shape 3"/>
          <p:cNvSpPr/>
          <p:nvPr/>
        </p:nvSpPr>
        <p:spPr>
          <a:xfrm>
            <a:off x="3976926" y="5213509"/>
            <a:ext cx="30480" cy="669250"/>
          </a:xfrm>
          <a:prstGeom prst="roundRect">
            <a:avLst>
              <a:gd name="adj" fmla="val 109798"/>
            </a:avLst>
          </a:prstGeom>
          <a:solidFill>
            <a:srgbClr val="5C4E69"/>
          </a:solidFill>
        </p:spPr>
      </p:sp>
      <p:sp>
        <p:nvSpPr>
          <p:cNvPr id="6" name="Shape 4"/>
          <p:cNvSpPr/>
          <p:nvPr/>
        </p:nvSpPr>
        <p:spPr>
          <a:xfrm>
            <a:off x="3741182" y="5631775"/>
            <a:ext cx="501968" cy="501968"/>
          </a:xfrm>
          <a:prstGeom prst="roundRect">
            <a:avLst>
              <a:gd name="adj" fmla="val 6667"/>
            </a:avLst>
          </a:prstGeom>
          <a:solidFill>
            <a:srgbClr val="433550"/>
          </a:solidFill>
        </p:spPr>
      </p:sp>
      <p:sp>
        <p:nvSpPr>
          <p:cNvPr id="7" name="Text 5"/>
          <p:cNvSpPr/>
          <p:nvPr/>
        </p:nvSpPr>
        <p:spPr>
          <a:xfrm>
            <a:off x="3824883" y="5673626"/>
            <a:ext cx="334566" cy="41826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1</a:t>
            </a:r>
            <a:endParaRPr lang="en-US" sz="2600" dirty="0"/>
          </a:p>
        </p:txBody>
      </p:sp>
      <p:sp>
        <p:nvSpPr>
          <p:cNvPr id="8" name="Text 6"/>
          <p:cNvSpPr/>
          <p:nvPr/>
        </p:nvSpPr>
        <p:spPr>
          <a:xfrm>
            <a:off x="2250162" y="3794165"/>
            <a:ext cx="3484126" cy="34849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L1 Regularization (Lasso)</a:t>
            </a:r>
            <a:endParaRPr lang="en-US" sz="2150" dirty="0"/>
          </a:p>
        </p:txBody>
      </p:sp>
      <p:sp>
        <p:nvSpPr>
          <p:cNvPr id="9" name="Text 7"/>
          <p:cNvSpPr/>
          <p:nvPr/>
        </p:nvSpPr>
        <p:spPr>
          <a:xfrm>
            <a:off x="1003816" y="4276487"/>
            <a:ext cx="5976818" cy="71389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Adds penalty term proportional to absolute value of coefficients.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7299841" y="5882759"/>
            <a:ext cx="30480" cy="669250"/>
          </a:xfrm>
          <a:prstGeom prst="roundRect">
            <a:avLst>
              <a:gd name="adj" fmla="val 109798"/>
            </a:avLst>
          </a:prstGeom>
          <a:solidFill>
            <a:srgbClr val="5C4E69"/>
          </a:solidFill>
        </p:spPr>
      </p:sp>
      <p:sp>
        <p:nvSpPr>
          <p:cNvPr id="11" name="Shape 9"/>
          <p:cNvSpPr/>
          <p:nvPr/>
        </p:nvSpPr>
        <p:spPr>
          <a:xfrm>
            <a:off x="7064097" y="5631775"/>
            <a:ext cx="501968" cy="501968"/>
          </a:xfrm>
          <a:prstGeom prst="roundRect">
            <a:avLst>
              <a:gd name="adj" fmla="val 6667"/>
            </a:avLst>
          </a:prstGeom>
          <a:solidFill>
            <a:srgbClr val="433550"/>
          </a:solidFill>
        </p:spPr>
      </p:sp>
      <p:sp>
        <p:nvSpPr>
          <p:cNvPr id="12" name="Text 10"/>
          <p:cNvSpPr/>
          <p:nvPr/>
        </p:nvSpPr>
        <p:spPr>
          <a:xfrm>
            <a:off x="7147798" y="5673626"/>
            <a:ext cx="334566" cy="41826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2</a:t>
            </a:r>
            <a:endParaRPr lang="en-US" sz="2600" dirty="0"/>
          </a:p>
        </p:txBody>
      </p:sp>
      <p:sp>
        <p:nvSpPr>
          <p:cNvPr id="13" name="Text 11"/>
          <p:cNvSpPr/>
          <p:nvPr/>
        </p:nvSpPr>
        <p:spPr>
          <a:xfrm>
            <a:off x="5573078" y="6775133"/>
            <a:ext cx="3484126" cy="34849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L2 Regularization (Ridge)</a:t>
            </a:r>
            <a:endParaRPr lang="en-US" sz="2150" dirty="0"/>
          </a:p>
        </p:txBody>
      </p:sp>
      <p:sp>
        <p:nvSpPr>
          <p:cNvPr id="14" name="Text 12"/>
          <p:cNvSpPr/>
          <p:nvPr/>
        </p:nvSpPr>
        <p:spPr>
          <a:xfrm>
            <a:off x="4326731" y="7257455"/>
            <a:ext cx="5976818" cy="356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Adds penalty term proportional to square of coefficients.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10622875" y="5213509"/>
            <a:ext cx="30480" cy="669250"/>
          </a:xfrm>
          <a:prstGeom prst="roundRect">
            <a:avLst>
              <a:gd name="adj" fmla="val 109798"/>
            </a:avLst>
          </a:prstGeom>
          <a:solidFill>
            <a:srgbClr val="5C4E69"/>
          </a:solidFill>
        </p:spPr>
      </p:sp>
      <p:sp>
        <p:nvSpPr>
          <p:cNvPr id="16" name="Shape 14"/>
          <p:cNvSpPr/>
          <p:nvPr/>
        </p:nvSpPr>
        <p:spPr>
          <a:xfrm>
            <a:off x="10387132" y="5631775"/>
            <a:ext cx="501968" cy="501968"/>
          </a:xfrm>
          <a:prstGeom prst="roundRect">
            <a:avLst>
              <a:gd name="adj" fmla="val 6667"/>
            </a:avLst>
          </a:prstGeom>
          <a:solidFill>
            <a:srgbClr val="433550"/>
          </a:solidFill>
        </p:spPr>
      </p:sp>
      <p:sp>
        <p:nvSpPr>
          <p:cNvPr id="17" name="Text 15"/>
          <p:cNvSpPr/>
          <p:nvPr/>
        </p:nvSpPr>
        <p:spPr>
          <a:xfrm>
            <a:off x="10470833" y="5673626"/>
            <a:ext cx="334566" cy="41826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3</a:t>
            </a:r>
            <a:endParaRPr lang="en-US" sz="2600" dirty="0"/>
          </a:p>
        </p:txBody>
      </p:sp>
      <p:sp>
        <p:nvSpPr>
          <p:cNvPr id="18" name="Text 16"/>
          <p:cNvSpPr/>
          <p:nvPr/>
        </p:nvSpPr>
        <p:spPr>
          <a:xfrm>
            <a:off x="9243655" y="4151114"/>
            <a:ext cx="2788801" cy="34849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Elastic Net</a:t>
            </a:r>
            <a:endParaRPr lang="en-US" sz="2150" dirty="0"/>
          </a:p>
        </p:txBody>
      </p:sp>
      <p:sp>
        <p:nvSpPr>
          <p:cNvPr id="19" name="Text 17"/>
          <p:cNvSpPr/>
          <p:nvPr/>
        </p:nvSpPr>
        <p:spPr>
          <a:xfrm>
            <a:off x="7649647" y="4633436"/>
            <a:ext cx="5976938" cy="356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Combines L1 and L2 regularization.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138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9007" y="494228"/>
            <a:ext cx="6066234" cy="56161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Assumptions and Limitations</a:t>
            </a:r>
            <a:endParaRPr lang="en-US" sz="3500" dirty="0"/>
          </a:p>
        </p:txBody>
      </p:sp>
      <p:sp>
        <p:nvSpPr>
          <p:cNvPr id="4" name="Text 1"/>
          <p:cNvSpPr/>
          <p:nvPr/>
        </p:nvSpPr>
        <p:spPr>
          <a:xfrm>
            <a:off x="629007" y="1325404"/>
            <a:ext cx="7885986" cy="86296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AD1E6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Logistic regression relies on several key assumptions, including linearity of the log-odds with respect to the predictor variables, independence of errors, and absence of multicollinearity. Violations of these assumptions can lead to biased or inefficient estimates.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629007" y="2390537"/>
            <a:ext cx="7885986" cy="86296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AD1E6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One major limitation of logistic regression is its inability to model complex non-linear relationships. In such cases, more flexible techniques such as decision trees, support vector machines, or neural networks may be more appropriate.</a:t>
            </a:r>
            <a:endParaRPr lang="en-US" sz="1400" dirty="0"/>
          </a:p>
        </p:txBody>
      </p:sp>
      <p:sp>
        <p:nvSpPr>
          <p:cNvPr id="6" name="Text 3"/>
          <p:cNvSpPr/>
          <p:nvPr/>
        </p:nvSpPr>
        <p:spPr>
          <a:xfrm>
            <a:off x="629007" y="3545443"/>
            <a:ext cx="3808214" cy="59305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4650"/>
              </a:lnSpc>
              <a:buNone/>
            </a:pPr>
            <a:r>
              <a:rPr lang="en-US" sz="46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1</a:t>
            </a:r>
            <a:endParaRPr lang="en-US" sz="4650" dirty="0"/>
          </a:p>
        </p:txBody>
      </p:sp>
      <p:sp>
        <p:nvSpPr>
          <p:cNvPr id="7" name="Text 4"/>
          <p:cNvSpPr/>
          <p:nvPr/>
        </p:nvSpPr>
        <p:spPr>
          <a:xfrm>
            <a:off x="1409700" y="4363045"/>
            <a:ext cx="2246709" cy="2807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Linearity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29007" y="4751546"/>
            <a:ext cx="3808214" cy="57531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400" dirty="0">
                <a:solidFill>
                  <a:srgbClr val="DAD1E6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Assumes linear relationship between predictors and log-odds.</a:t>
            </a:r>
            <a:endParaRPr lang="en-US" sz="1400" dirty="0"/>
          </a:p>
        </p:txBody>
      </p:sp>
      <p:sp>
        <p:nvSpPr>
          <p:cNvPr id="9" name="Text 6"/>
          <p:cNvSpPr/>
          <p:nvPr/>
        </p:nvSpPr>
        <p:spPr>
          <a:xfrm>
            <a:off x="4706779" y="3545443"/>
            <a:ext cx="3808214" cy="59305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4650"/>
              </a:lnSpc>
              <a:buNone/>
            </a:pPr>
            <a:r>
              <a:rPr lang="en-US" sz="46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2</a:t>
            </a:r>
            <a:endParaRPr lang="en-US" sz="4650" dirty="0"/>
          </a:p>
        </p:txBody>
      </p:sp>
      <p:sp>
        <p:nvSpPr>
          <p:cNvPr id="10" name="Text 7"/>
          <p:cNvSpPr/>
          <p:nvPr/>
        </p:nvSpPr>
        <p:spPr>
          <a:xfrm>
            <a:off x="5487472" y="4363045"/>
            <a:ext cx="2246709" cy="2807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Independence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4706779" y="4751546"/>
            <a:ext cx="3808214" cy="28765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400" dirty="0">
                <a:solidFill>
                  <a:srgbClr val="DAD1E6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Requires independence of errors.</a:t>
            </a:r>
            <a:endParaRPr lang="en-US" sz="1400" dirty="0"/>
          </a:p>
        </p:txBody>
      </p:sp>
      <p:sp>
        <p:nvSpPr>
          <p:cNvPr id="12" name="Text 9"/>
          <p:cNvSpPr/>
          <p:nvPr/>
        </p:nvSpPr>
        <p:spPr>
          <a:xfrm>
            <a:off x="2667833" y="5955744"/>
            <a:ext cx="3808214" cy="59305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4650"/>
              </a:lnSpc>
              <a:buNone/>
            </a:pPr>
            <a:r>
              <a:rPr lang="en-US" sz="46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3</a:t>
            </a:r>
            <a:endParaRPr lang="en-US" sz="4650" dirty="0"/>
          </a:p>
        </p:txBody>
      </p:sp>
      <p:sp>
        <p:nvSpPr>
          <p:cNvPr id="13" name="Text 10"/>
          <p:cNvSpPr/>
          <p:nvPr/>
        </p:nvSpPr>
        <p:spPr>
          <a:xfrm>
            <a:off x="3448526" y="6773347"/>
            <a:ext cx="2246709" cy="2807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Multicollinearity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2667833" y="7161848"/>
            <a:ext cx="3808214" cy="57531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400" dirty="0">
                <a:solidFill>
                  <a:srgbClr val="DAD1E6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Sensitive to multicollinearity among predictors.</a:t>
            </a:r>
            <a:endParaRPr lang="en-US" sz="1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9257" y="986314"/>
            <a:ext cx="7192685" cy="64234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Conclusion and Key Takeaways</a:t>
            </a:r>
            <a:endParaRPr lang="en-US" sz="4000" dirty="0"/>
          </a:p>
        </p:txBody>
      </p:sp>
      <p:sp>
        <p:nvSpPr>
          <p:cNvPr id="4" name="Text 1"/>
          <p:cNvSpPr/>
          <p:nvPr/>
        </p:nvSpPr>
        <p:spPr>
          <a:xfrm>
            <a:off x="719257" y="1936909"/>
            <a:ext cx="7705487" cy="98619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DAD1E6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Logistic regression is a powerful and versatile technique for binary classification. By understanding its core principles, mathematical formulation, and limitations, you can effectively apply it to a wide range of problems.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719257" y="3154323"/>
            <a:ext cx="7705487" cy="131492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DAD1E6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Remember to carefully evaluate model performance, address potential violations of assumptions, and consider regularization techniques to prevent overfitting. With these considerations in mind, logistic regression can be a valuable tool in your data science toolkit.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719257" y="4931688"/>
            <a:ext cx="462439" cy="462439"/>
          </a:xfrm>
          <a:prstGeom prst="roundRect">
            <a:avLst>
              <a:gd name="adj" fmla="val 6667"/>
            </a:avLst>
          </a:prstGeom>
          <a:solidFill>
            <a:srgbClr val="433550"/>
          </a:solidFill>
        </p:spPr>
      </p:sp>
      <p:sp>
        <p:nvSpPr>
          <p:cNvPr id="7" name="Text 4"/>
          <p:cNvSpPr/>
          <p:nvPr/>
        </p:nvSpPr>
        <p:spPr>
          <a:xfrm>
            <a:off x="1387197" y="4931688"/>
            <a:ext cx="2696647" cy="32111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Binary Classification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1387197" y="5376029"/>
            <a:ext cx="3082052" cy="65746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DAD1E6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Predicts the probability of a binary outcome.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4674751" y="4931688"/>
            <a:ext cx="462439" cy="462439"/>
          </a:xfrm>
          <a:prstGeom prst="roundRect">
            <a:avLst>
              <a:gd name="adj" fmla="val 6667"/>
            </a:avLst>
          </a:prstGeom>
          <a:solidFill>
            <a:srgbClr val="433550"/>
          </a:solidFill>
        </p:spPr>
      </p:sp>
      <p:sp>
        <p:nvSpPr>
          <p:cNvPr id="10" name="Text 7"/>
          <p:cNvSpPr/>
          <p:nvPr/>
        </p:nvSpPr>
        <p:spPr>
          <a:xfrm>
            <a:off x="5342692" y="4931688"/>
            <a:ext cx="2569131" cy="32111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Sigmoid Function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5342692" y="5376029"/>
            <a:ext cx="3082052" cy="65746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DAD1E6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Constrains predictions between 0 and 1.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719257" y="6470213"/>
            <a:ext cx="462439" cy="462439"/>
          </a:xfrm>
          <a:prstGeom prst="roundRect">
            <a:avLst>
              <a:gd name="adj" fmla="val 6667"/>
            </a:avLst>
          </a:prstGeom>
          <a:solidFill>
            <a:srgbClr val="433550"/>
          </a:solidFill>
        </p:spPr>
      </p:sp>
      <p:sp>
        <p:nvSpPr>
          <p:cNvPr id="13" name="Text 10"/>
          <p:cNvSpPr/>
          <p:nvPr/>
        </p:nvSpPr>
        <p:spPr>
          <a:xfrm>
            <a:off x="1387197" y="6470213"/>
            <a:ext cx="2569131" cy="32111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Regularization</a:t>
            </a:r>
            <a:endParaRPr lang="en-US" sz="2000" dirty="0"/>
          </a:p>
        </p:txBody>
      </p:sp>
      <p:sp>
        <p:nvSpPr>
          <p:cNvPr id="14" name="Text 11"/>
          <p:cNvSpPr/>
          <p:nvPr/>
        </p:nvSpPr>
        <p:spPr>
          <a:xfrm>
            <a:off x="1387197" y="6914555"/>
            <a:ext cx="7037546" cy="32873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DAD1E6"/>
                </a:solidFill>
                <a:latin typeface="Fira Sans" panose="020B0803050000020004" pitchFamily="34" charset="0"/>
                <a:ea typeface="Fira Sans" panose="020B0803050000020004" pitchFamily="34" charset="-122"/>
                <a:cs typeface="Fira Sans" panose="020B0803050000020004" pitchFamily="34" charset="-120"/>
              </a:rPr>
              <a:t>Prevents overfitting and improves generalization.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4854</Words>
  <Application>WPS Slides</Application>
  <PresentationFormat>On-screen Show (16:9)</PresentationFormat>
  <Paragraphs>132</Paragraphs>
  <Slides>7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20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28" baseType="lpstr">
      <vt:lpstr>Arial</vt:lpstr>
      <vt:lpstr>SimSun</vt:lpstr>
      <vt:lpstr>Wingdings</vt:lpstr>
      <vt:lpstr>Inconsolata Bold</vt:lpstr>
      <vt:lpstr>Segoe Print</vt:lpstr>
      <vt:lpstr>Inconsolata Bold</vt:lpstr>
      <vt:lpstr>Inconsolata Bold</vt:lpstr>
      <vt:lpstr>Fira Sans</vt:lpstr>
      <vt:lpstr>Fira Sans</vt:lpstr>
      <vt:lpstr>Fira Sans</vt:lpstr>
      <vt:lpstr>Fira Sans Medium</vt:lpstr>
      <vt:lpstr>Fira Sans Medium</vt:lpstr>
      <vt:lpstr>Fira Sans Medium</vt:lpstr>
      <vt:lpstr>Fira Sans Bold</vt:lpstr>
      <vt:lpstr>Fira Sans Bold</vt:lpstr>
      <vt:lpstr>Fira Sans Bold</vt:lpstr>
      <vt:lpstr>Calibri</vt:lpstr>
      <vt:lpstr>Microsoft YaHei</vt:lpstr>
      <vt:lpstr>Arial Unicode MS</vt:lpstr>
      <vt:lpstr>MingLiU-ExtB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Iway</cp:lastModifiedBy>
  <cp:revision>2</cp:revision>
  <dcterms:created xsi:type="dcterms:W3CDTF">2025-04-16T23:34:00Z</dcterms:created>
  <dcterms:modified xsi:type="dcterms:W3CDTF">2025-04-17T02:44:11Z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C3F758BD520341D288522FAD05A7E68A_12</vt:lpwstr>
  </property>
  <property fmtid="{D5CDD505-2E9C-101B-9397-08002B2CF9AE}" pid="3" name="KSOProductBuildVer">
    <vt:lpwstr>2057-12.2.0.20796</vt:lpwstr>
  </property>
</Properties>
</file>